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6" r:id="rId2"/>
    <p:sldId id="317" r:id="rId3"/>
    <p:sldId id="31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C1FF"/>
    <a:srgbClr val="7A81FF"/>
    <a:srgbClr val="FF7491"/>
    <a:srgbClr val="538CFF"/>
    <a:srgbClr val="0DCF9B"/>
    <a:srgbClr val="A7C3FF"/>
    <a:srgbClr val="A9EAD2"/>
    <a:srgbClr val="A0E7CE"/>
    <a:srgbClr val="F8F8F8"/>
    <a:srgbClr val="FCAD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11"/>
    <p:restoredTop sz="94664"/>
  </p:normalViewPr>
  <p:slideViewPr>
    <p:cSldViewPr showGuides="1">
      <p:cViewPr>
        <p:scale>
          <a:sx n="117" d="100"/>
          <a:sy n="117" d="100"/>
        </p:scale>
        <p:origin x="480" y="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4" d="100"/>
          <a:sy n="114" d="100"/>
        </p:scale>
        <p:origin x="305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___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47051108805571"/>
          <c:y val="0.11413991410009293"/>
          <c:w val="0.63402694149467098"/>
          <c:h val="0.81934286435741177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spPr>
            <a:solidFill>
              <a:schemeClr val="tx1">
                <a:lumMod val="20000"/>
                <a:lumOff val="80000"/>
              </a:schemeClr>
            </a:solidFill>
          </c:spPr>
          <c:dPt>
            <c:idx val="0"/>
            <c:bubble3D val="0"/>
            <c:spPr>
              <a:solidFill>
                <a:srgbClr val="A5C1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F52-DF4E-965D-0D0B4B9986B4}"/>
              </c:ext>
            </c:extLst>
          </c:dPt>
          <c:dPt>
            <c:idx val="1"/>
            <c:bubble3D val="0"/>
            <c:spPr>
              <a:solidFill>
                <a:srgbClr val="A5C1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52-DF4E-965D-0D0B4B9986B4}"/>
              </c:ext>
            </c:extLst>
          </c:dPt>
          <c:dPt>
            <c:idx val="2"/>
            <c:bubble3D val="0"/>
            <c:spPr>
              <a:solidFill>
                <a:srgbClr val="A5C1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9F52-DF4E-965D-0D0B4B9986B4}"/>
              </c:ext>
            </c:extLst>
          </c:dPt>
          <c:dPt>
            <c:idx val="3"/>
            <c:bubble3D val="0"/>
            <c:spPr>
              <a:solidFill>
                <a:srgbClr val="A5C1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52-DF4E-965D-0D0B4B9986B4}"/>
              </c:ext>
            </c:extLst>
          </c:dPt>
          <c:dPt>
            <c:idx val="4"/>
            <c:bubble3D val="0"/>
            <c:spPr>
              <a:solidFill>
                <a:srgbClr val="A5C1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9F52-DF4E-965D-0D0B4B9986B4}"/>
              </c:ext>
            </c:extLst>
          </c:dPt>
          <c:dPt>
            <c:idx val="5"/>
            <c:bubble3D val="0"/>
            <c:spPr>
              <a:solidFill>
                <a:srgbClr val="A5C1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52-DF4E-965D-0D0B4B9986B4}"/>
              </c:ext>
            </c:extLst>
          </c:dPt>
          <c:dPt>
            <c:idx val="6"/>
            <c:bubble3D val="0"/>
            <c:spPr>
              <a:solidFill>
                <a:srgbClr val="A5C1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9F52-DF4E-965D-0D0B4B9986B4}"/>
              </c:ext>
            </c:extLst>
          </c:dPt>
          <c:dPt>
            <c:idx val="7"/>
            <c:bubble3D val="0"/>
            <c:spPr>
              <a:solidFill>
                <a:srgbClr val="A5C1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F52-DF4E-965D-0D0B4B9986B4}"/>
              </c:ext>
            </c:extLst>
          </c:dPt>
          <c:dPt>
            <c:idx val="8"/>
            <c:bubble3D val="0"/>
            <c:spPr>
              <a:solidFill>
                <a:srgbClr val="A5C1F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A-9F52-DF4E-965D-0D0B4B9986B4}"/>
              </c:ext>
            </c:extLst>
          </c:dPt>
          <c:dPt>
            <c:idx val="9"/>
            <c:bubble3D val="0"/>
            <c:spPr>
              <a:solidFill>
                <a:srgbClr val="FF74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9F52-DF4E-965D-0D0B4B9986B4}"/>
              </c:ext>
            </c:extLst>
          </c:dPt>
          <c:dPt>
            <c:idx val="10"/>
            <c:bubble3D val="0"/>
            <c:spPr>
              <a:solidFill>
                <a:srgbClr val="FF74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4-9F52-DF4E-965D-0D0B4B9986B4}"/>
              </c:ext>
            </c:extLst>
          </c:dPt>
          <c:dPt>
            <c:idx val="11"/>
            <c:bubble3D val="0"/>
            <c:spPr>
              <a:solidFill>
                <a:srgbClr val="FF74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F52-DF4E-965D-0D0B4B9986B4}"/>
              </c:ext>
            </c:extLst>
          </c:dPt>
          <c:dPt>
            <c:idx val="12"/>
            <c:bubble3D val="0"/>
            <c:spPr>
              <a:solidFill>
                <a:srgbClr val="FF74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2-9F52-DF4E-965D-0D0B4B9986B4}"/>
              </c:ext>
            </c:extLst>
          </c:dPt>
          <c:dPt>
            <c:idx val="13"/>
            <c:bubble3D val="0"/>
            <c:spPr>
              <a:solidFill>
                <a:srgbClr val="FF74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F52-DF4E-965D-0D0B4B9986B4}"/>
              </c:ext>
            </c:extLst>
          </c:dPt>
          <c:dPt>
            <c:idx val="14"/>
            <c:bubble3D val="0"/>
            <c:spPr>
              <a:solidFill>
                <a:srgbClr val="FF74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0-9F52-DF4E-965D-0D0B4B9986B4}"/>
              </c:ext>
            </c:extLst>
          </c:dPt>
          <c:dPt>
            <c:idx val="15"/>
            <c:bubble3D val="0"/>
            <c:spPr>
              <a:solidFill>
                <a:srgbClr val="FF74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F52-DF4E-965D-0D0B4B9986B4}"/>
              </c:ext>
            </c:extLst>
          </c:dPt>
          <c:dPt>
            <c:idx val="16"/>
            <c:bubble3D val="0"/>
            <c:spPr>
              <a:solidFill>
                <a:srgbClr val="FF74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E-9F52-DF4E-965D-0D0B4B9986B4}"/>
              </c:ext>
            </c:extLst>
          </c:dPt>
          <c:dPt>
            <c:idx val="17"/>
            <c:bubble3D val="0"/>
            <c:spPr>
              <a:solidFill>
                <a:srgbClr val="FF74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F52-DF4E-965D-0D0B4B9986B4}"/>
              </c:ext>
            </c:extLst>
          </c:dPt>
          <c:dPt>
            <c:idx val="18"/>
            <c:bubble3D val="0"/>
            <c:spPr>
              <a:solidFill>
                <a:srgbClr val="FF74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C-9F52-DF4E-965D-0D0B4B9986B4}"/>
              </c:ext>
            </c:extLst>
          </c:dPt>
          <c:dPt>
            <c:idx val="19"/>
            <c:bubble3D val="0"/>
            <c:spPr>
              <a:solidFill>
                <a:srgbClr val="FF749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F52-DF4E-965D-0D0B4B9986B4}"/>
              </c:ext>
            </c:extLst>
          </c:dPt>
          <c:cat>
            <c:numRef>
              <c:f>Sheet1!$A$2:$A$21</c:f>
              <c:numCache>
                <c:formatCode>General</c:formatCode>
                <c:ptCount val="20"/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52-DF4E-965D-0D0B4B9986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4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4141031-C07F-B776-080C-F054BA1EF7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1CC328-C520-3210-5134-33A392067D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47291-269C-CF46-8610-30EE3896C9EA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DBA483C-BA72-EFF8-FEC4-5C27970D76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F41F79-AA2E-1EC4-7A49-970564BD62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38F04-4AF2-4E41-8A51-2C81FDABA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763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493C6-F929-6C46-A2CC-67A4C9533820}" type="datetimeFigureOut">
              <a:rPr kumimoji="1" lang="ja-JP" altLang="en-US" smtClean="0"/>
              <a:t>2025/1/23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64347-7D41-CD47-83D7-07838D993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204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842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101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257FE-A70E-2C25-EB14-4B6A65CA27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DB66BC44-EEBF-0398-255D-0F0DF115619C}"/>
              </a:ext>
            </a:extLst>
          </p:cNvPr>
          <p:cNvGrpSpPr/>
          <p:nvPr/>
        </p:nvGrpSpPr>
        <p:grpSpPr>
          <a:xfrm>
            <a:off x="767408" y="1811421"/>
            <a:ext cx="5100430" cy="923330"/>
            <a:chOff x="767408" y="530260"/>
            <a:chExt cx="5100430" cy="923330"/>
          </a:xfrm>
        </p:grpSpPr>
        <p:sp>
          <p:nvSpPr>
            <p:cNvPr id="2" name="角丸四角形 1">
              <a:extLst>
                <a:ext uri="{FF2B5EF4-FFF2-40B4-BE49-F238E27FC236}">
                  <a16:creationId xmlns:a16="http://schemas.microsoft.com/office/drawing/2014/main" id="{ECAC5AB4-3DF6-A4D6-1BD5-66C680FEFB24}"/>
                </a:ext>
              </a:extLst>
            </p:cNvPr>
            <p:cNvSpPr/>
            <p:nvPr/>
          </p:nvSpPr>
          <p:spPr>
            <a:xfrm>
              <a:off x="767408" y="908720"/>
              <a:ext cx="3600000" cy="432048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" name="角丸四角形 2">
              <a:extLst>
                <a:ext uri="{FF2B5EF4-FFF2-40B4-BE49-F238E27FC236}">
                  <a16:creationId xmlns:a16="http://schemas.microsoft.com/office/drawing/2014/main" id="{C962A8F9-CDE4-40E8-29FF-3AC4B50BFBF2}"/>
                </a:ext>
              </a:extLst>
            </p:cNvPr>
            <p:cNvSpPr/>
            <p:nvPr/>
          </p:nvSpPr>
          <p:spPr>
            <a:xfrm>
              <a:off x="767408" y="908720"/>
              <a:ext cx="3240000" cy="432048"/>
            </a:xfrm>
            <a:prstGeom prst="roundRect">
              <a:avLst>
                <a:gd name="adj" fmla="val 50000"/>
              </a:avLst>
            </a:prstGeom>
            <a:solidFill>
              <a:srgbClr val="538CFF"/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7C3AE62D-82A5-BC44-2EB7-043C45E8E649}"/>
                </a:ext>
              </a:extLst>
            </p:cNvPr>
            <p:cNvSpPr txBox="1"/>
            <p:nvPr/>
          </p:nvSpPr>
          <p:spPr>
            <a:xfrm>
              <a:off x="829862" y="530260"/>
              <a:ext cx="19832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/>
                <a:t>非常に使いやすい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9C881AE2-F132-B2E2-7FC1-0EAE6895EF53}"/>
                </a:ext>
              </a:extLst>
            </p:cNvPr>
            <p:cNvSpPr txBox="1"/>
            <p:nvPr/>
          </p:nvSpPr>
          <p:spPr>
            <a:xfrm>
              <a:off x="4583832" y="714926"/>
              <a:ext cx="1284006" cy="738664"/>
            </a:xfrm>
            <a:prstGeom prst="rect">
              <a:avLst/>
            </a:prstGeom>
            <a:noFill/>
          </p:spPr>
          <p:txBody>
            <a:bodyPr wrap="none" lIns="0" tIns="0" rIns="0" bIns="0" rtlCol="0" anchor="b">
              <a:spAutoFit/>
            </a:bodyPr>
            <a:lstStyle/>
            <a:p>
              <a:r>
                <a:rPr lang="ja-JP" altLang="en-US" sz="4800" b="1">
                  <a:solidFill>
                    <a:srgbClr val="538CFF"/>
                  </a:solidFill>
                </a:rPr>
                <a:t>９０</a:t>
              </a:r>
              <a:r>
                <a:rPr lang="ja-JP" altLang="en-US" sz="3200" b="1"/>
                <a:t>％</a:t>
              </a:r>
              <a:endParaRPr kumimoji="1" lang="ja-JP" altLang="en-US" sz="4800" b="1"/>
            </a:p>
          </p:txBody>
        </p:sp>
      </p:grp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8A34769-1D6C-5D29-2FAF-AC3851946C67}"/>
              </a:ext>
            </a:extLst>
          </p:cNvPr>
          <p:cNvGrpSpPr/>
          <p:nvPr/>
        </p:nvGrpSpPr>
        <p:grpSpPr>
          <a:xfrm>
            <a:off x="767408" y="3051185"/>
            <a:ext cx="5100430" cy="923330"/>
            <a:chOff x="767408" y="1851060"/>
            <a:chExt cx="5100430" cy="923330"/>
          </a:xfrm>
        </p:grpSpPr>
        <p:sp>
          <p:nvSpPr>
            <p:cNvPr id="7" name="角丸四角形 6">
              <a:extLst>
                <a:ext uri="{FF2B5EF4-FFF2-40B4-BE49-F238E27FC236}">
                  <a16:creationId xmlns:a16="http://schemas.microsoft.com/office/drawing/2014/main" id="{886885B3-5956-2FBC-3818-C8466ED82257}"/>
                </a:ext>
              </a:extLst>
            </p:cNvPr>
            <p:cNvSpPr/>
            <p:nvPr/>
          </p:nvSpPr>
          <p:spPr>
            <a:xfrm>
              <a:off x="767408" y="2229520"/>
              <a:ext cx="3600000" cy="432048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角丸四角形 7">
              <a:extLst>
                <a:ext uri="{FF2B5EF4-FFF2-40B4-BE49-F238E27FC236}">
                  <a16:creationId xmlns:a16="http://schemas.microsoft.com/office/drawing/2014/main" id="{C38AD212-ED41-0E2B-DBCC-B26EE0B5F8D2}"/>
                </a:ext>
              </a:extLst>
            </p:cNvPr>
            <p:cNvSpPr/>
            <p:nvPr/>
          </p:nvSpPr>
          <p:spPr>
            <a:xfrm>
              <a:off x="767408" y="2229520"/>
              <a:ext cx="2520000" cy="432048"/>
            </a:xfrm>
            <a:prstGeom prst="roundRect">
              <a:avLst>
                <a:gd name="adj" fmla="val 50000"/>
              </a:avLst>
            </a:prstGeom>
            <a:solidFill>
              <a:srgbClr val="538CFF"/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CC56049B-A4ED-F26B-86FC-B076CDB25A6A}"/>
                </a:ext>
              </a:extLst>
            </p:cNvPr>
            <p:cNvSpPr txBox="1"/>
            <p:nvPr/>
          </p:nvSpPr>
          <p:spPr>
            <a:xfrm>
              <a:off x="829862" y="1851060"/>
              <a:ext cx="214994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/>
                <a:t>まあまあ使いやすい</a:t>
              </a:r>
              <a:endParaRPr kumimoji="1" lang="ja-JP" altLang="en-US"/>
            </a:p>
          </p:txBody>
        </p:sp>
        <p:sp>
          <p:nvSpPr>
            <p:cNvPr id="10" name="テキスト ボックス 9">
              <a:extLst>
                <a:ext uri="{FF2B5EF4-FFF2-40B4-BE49-F238E27FC236}">
                  <a16:creationId xmlns:a16="http://schemas.microsoft.com/office/drawing/2014/main" id="{9226D8E0-FBC4-EAD1-9472-C6C6E1271143}"/>
                </a:ext>
              </a:extLst>
            </p:cNvPr>
            <p:cNvSpPr txBox="1"/>
            <p:nvPr/>
          </p:nvSpPr>
          <p:spPr>
            <a:xfrm>
              <a:off x="4583832" y="2035726"/>
              <a:ext cx="1284006" cy="738664"/>
            </a:xfrm>
            <a:prstGeom prst="rect">
              <a:avLst/>
            </a:prstGeom>
            <a:noFill/>
          </p:spPr>
          <p:txBody>
            <a:bodyPr wrap="none" lIns="0" tIns="0" rIns="0" bIns="0" rtlCol="0" anchor="b">
              <a:spAutoFit/>
            </a:bodyPr>
            <a:lstStyle/>
            <a:p>
              <a:r>
                <a:rPr lang="ja-JP" altLang="en-US" sz="4800" b="1">
                  <a:solidFill>
                    <a:srgbClr val="538CFF"/>
                  </a:solidFill>
                </a:rPr>
                <a:t>７０</a:t>
              </a:r>
              <a:r>
                <a:rPr lang="ja-JP" altLang="en-US" sz="3200" b="1"/>
                <a:t>％</a:t>
              </a:r>
              <a:endParaRPr kumimoji="1" lang="ja-JP" altLang="en-US" sz="4800" b="1"/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4B4BC333-1CCC-A48F-9FDE-C3C06D284C44}"/>
              </a:ext>
            </a:extLst>
          </p:cNvPr>
          <p:cNvGrpSpPr/>
          <p:nvPr/>
        </p:nvGrpSpPr>
        <p:grpSpPr>
          <a:xfrm>
            <a:off x="767408" y="4290949"/>
            <a:ext cx="5100430" cy="923330"/>
            <a:chOff x="767408" y="1851060"/>
            <a:chExt cx="5100430" cy="923330"/>
          </a:xfrm>
        </p:grpSpPr>
        <p:sp>
          <p:nvSpPr>
            <p:cNvPr id="14" name="角丸四角形 13">
              <a:extLst>
                <a:ext uri="{FF2B5EF4-FFF2-40B4-BE49-F238E27FC236}">
                  <a16:creationId xmlns:a16="http://schemas.microsoft.com/office/drawing/2014/main" id="{0851D5B8-53D4-150E-95BB-83A0C5A3DFB4}"/>
                </a:ext>
              </a:extLst>
            </p:cNvPr>
            <p:cNvSpPr/>
            <p:nvPr/>
          </p:nvSpPr>
          <p:spPr>
            <a:xfrm>
              <a:off x="767408" y="2229520"/>
              <a:ext cx="3600000" cy="432048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角丸四角形 14">
              <a:extLst>
                <a:ext uri="{FF2B5EF4-FFF2-40B4-BE49-F238E27FC236}">
                  <a16:creationId xmlns:a16="http://schemas.microsoft.com/office/drawing/2014/main" id="{2452B17E-4F5B-DC0B-67EA-B5B19DD9853B}"/>
                </a:ext>
              </a:extLst>
            </p:cNvPr>
            <p:cNvSpPr/>
            <p:nvPr/>
          </p:nvSpPr>
          <p:spPr>
            <a:xfrm>
              <a:off x="767408" y="2229520"/>
              <a:ext cx="1800000" cy="432048"/>
            </a:xfrm>
            <a:prstGeom prst="roundRect">
              <a:avLst>
                <a:gd name="adj" fmla="val 50000"/>
              </a:avLst>
            </a:prstGeom>
            <a:solidFill>
              <a:srgbClr val="538CFF"/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03D55A93-3244-CFED-BC6B-1B440E89299A}"/>
                </a:ext>
              </a:extLst>
            </p:cNvPr>
            <p:cNvSpPr txBox="1"/>
            <p:nvPr/>
          </p:nvSpPr>
          <p:spPr>
            <a:xfrm>
              <a:off x="829862" y="1851060"/>
              <a:ext cx="12057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/>
                <a:t>使いにくい</a:t>
              </a:r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5B1C9387-C7C5-33F8-0F4E-212659E4683F}"/>
                </a:ext>
              </a:extLst>
            </p:cNvPr>
            <p:cNvSpPr txBox="1"/>
            <p:nvPr/>
          </p:nvSpPr>
          <p:spPr>
            <a:xfrm>
              <a:off x="4583832" y="2035726"/>
              <a:ext cx="1284006" cy="738664"/>
            </a:xfrm>
            <a:prstGeom prst="rect">
              <a:avLst/>
            </a:prstGeom>
            <a:noFill/>
          </p:spPr>
          <p:txBody>
            <a:bodyPr wrap="none" lIns="0" tIns="0" rIns="0" bIns="0" rtlCol="0" anchor="b">
              <a:spAutoFit/>
            </a:bodyPr>
            <a:lstStyle/>
            <a:p>
              <a:r>
                <a:rPr lang="ja-JP" altLang="en-US" sz="4800" b="1">
                  <a:solidFill>
                    <a:srgbClr val="538CFF"/>
                  </a:solidFill>
                </a:rPr>
                <a:t>５０</a:t>
              </a:r>
              <a:r>
                <a:rPr lang="ja-JP" altLang="en-US" sz="3200" b="1"/>
                <a:t>％</a:t>
              </a:r>
              <a:endParaRPr kumimoji="1" lang="ja-JP" altLang="en-US" sz="4800" b="1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11B97D7F-73A4-FE84-6C52-BFA5BDB9B709}"/>
              </a:ext>
            </a:extLst>
          </p:cNvPr>
          <p:cNvGrpSpPr/>
          <p:nvPr/>
        </p:nvGrpSpPr>
        <p:grpSpPr>
          <a:xfrm>
            <a:off x="767408" y="5530714"/>
            <a:ext cx="5100430" cy="923330"/>
            <a:chOff x="767408" y="1851060"/>
            <a:chExt cx="5100430" cy="923330"/>
          </a:xfrm>
        </p:grpSpPr>
        <p:sp>
          <p:nvSpPr>
            <p:cNvPr id="19" name="角丸四角形 18">
              <a:extLst>
                <a:ext uri="{FF2B5EF4-FFF2-40B4-BE49-F238E27FC236}">
                  <a16:creationId xmlns:a16="http://schemas.microsoft.com/office/drawing/2014/main" id="{EDC705B2-C158-B832-24BE-A1435A8D12D1}"/>
                </a:ext>
              </a:extLst>
            </p:cNvPr>
            <p:cNvSpPr/>
            <p:nvPr/>
          </p:nvSpPr>
          <p:spPr>
            <a:xfrm>
              <a:off x="767408" y="2229520"/>
              <a:ext cx="3600000" cy="432048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20000"/>
                <a:lumOff val="80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角丸四角形 19">
              <a:extLst>
                <a:ext uri="{FF2B5EF4-FFF2-40B4-BE49-F238E27FC236}">
                  <a16:creationId xmlns:a16="http://schemas.microsoft.com/office/drawing/2014/main" id="{E44104D0-6C72-859A-7F3F-50DEE172E3AA}"/>
                </a:ext>
              </a:extLst>
            </p:cNvPr>
            <p:cNvSpPr/>
            <p:nvPr/>
          </p:nvSpPr>
          <p:spPr>
            <a:xfrm>
              <a:off x="767408" y="2229520"/>
              <a:ext cx="720000" cy="432048"/>
            </a:xfrm>
            <a:prstGeom prst="roundRect">
              <a:avLst>
                <a:gd name="adj" fmla="val 50000"/>
              </a:avLst>
            </a:prstGeom>
            <a:solidFill>
              <a:srgbClr val="538CFF"/>
            </a:solidFill>
            <a:ln w="76200"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テキスト ボックス 20">
              <a:extLst>
                <a:ext uri="{FF2B5EF4-FFF2-40B4-BE49-F238E27FC236}">
                  <a16:creationId xmlns:a16="http://schemas.microsoft.com/office/drawing/2014/main" id="{BE923729-778A-0F28-6E09-9545665F658C}"/>
                </a:ext>
              </a:extLst>
            </p:cNvPr>
            <p:cNvSpPr txBox="1"/>
            <p:nvPr/>
          </p:nvSpPr>
          <p:spPr>
            <a:xfrm>
              <a:off x="829862" y="1851060"/>
              <a:ext cx="18854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/>
                <a:t>非常に使いにくい</a:t>
              </a:r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E8B431BA-ADC4-B6CD-BAFD-BEE10574C886}"/>
                </a:ext>
              </a:extLst>
            </p:cNvPr>
            <p:cNvSpPr txBox="1"/>
            <p:nvPr/>
          </p:nvSpPr>
          <p:spPr>
            <a:xfrm>
              <a:off x="4583832" y="2035726"/>
              <a:ext cx="1284006" cy="738664"/>
            </a:xfrm>
            <a:prstGeom prst="rect">
              <a:avLst/>
            </a:prstGeom>
            <a:noFill/>
          </p:spPr>
          <p:txBody>
            <a:bodyPr wrap="none" lIns="0" tIns="0" rIns="0" bIns="0" rtlCol="0" anchor="b">
              <a:spAutoFit/>
            </a:bodyPr>
            <a:lstStyle/>
            <a:p>
              <a:r>
                <a:rPr lang="ja-JP" altLang="en-US" sz="4800" b="1">
                  <a:solidFill>
                    <a:srgbClr val="538CFF"/>
                  </a:solidFill>
                </a:rPr>
                <a:t>１０</a:t>
              </a:r>
              <a:r>
                <a:rPr lang="ja-JP" altLang="en-US" sz="3200" b="1"/>
                <a:t>％</a:t>
              </a:r>
              <a:endParaRPr kumimoji="1" lang="ja-JP" altLang="en-US" sz="4800" b="1"/>
            </a:p>
          </p:txBody>
        </p:sp>
      </p:grp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51706E4A-3932-940C-3C76-523EDDF860F7}"/>
              </a:ext>
            </a:extLst>
          </p:cNvPr>
          <p:cNvSpPr/>
          <p:nvPr/>
        </p:nvSpPr>
        <p:spPr>
          <a:xfrm>
            <a:off x="7104112" y="1628800"/>
            <a:ext cx="4464496" cy="4855894"/>
          </a:xfrm>
          <a:prstGeom prst="roundRect">
            <a:avLst>
              <a:gd name="adj" fmla="val 20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algn="ctr">
              <a:lnSpc>
                <a:spcPct val="150000"/>
              </a:lnSpc>
            </a:pPr>
            <a:r>
              <a:rPr lang="en-US" altLang="ja-JP" sz="2800" dirty="0">
                <a:solidFill>
                  <a:schemeClr val="tx1"/>
                </a:solidFill>
              </a:rPr>
              <a:t>Memo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kumimoji="1"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>
                <a:solidFill>
                  <a:schemeClr val="tx1"/>
                </a:solidFill>
              </a:rPr>
              <a:t>アンケートの回答結果を比較表示するグラフ</a:t>
            </a:r>
            <a:r>
              <a:rPr lang="ja-JP" altLang="en-US">
                <a:solidFill>
                  <a:schemeClr val="tx1"/>
                </a:solidFill>
              </a:rPr>
              <a:t>等に</a:t>
            </a:r>
            <a:r>
              <a:rPr kumimoji="1" lang="ja-JP" altLang="en-US">
                <a:solidFill>
                  <a:schemeClr val="tx1"/>
                </a:solidFill>
              </a:rPr>
              <a:t>適しています。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>
                <a:solidFill>
                  <a:schemeClr val="tx1"/>
                </a:solidFill>
              </a:rPr>
              <a:t>色はお好みで変更してください。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>
                <a:solidFill>
                  <a:schemeClr val="tx1"/>
                </a:solidFill>
              </a:rPr>
              <a:t>数値に合わせて色付き棒グラフの長さを調整してください。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indent="314325">
              <a:lnSpc>
                <a:spcPct val="150000"/>
              </a:lnSpc>
            </a:pPr>
            <a:r>
              <a:rPr kumimoji="1" lang="ja-JP" altLang="en-US" sz="1400">
                <a:solidFill>
                  <a:schemeClr val="tx1"/>
                </a:solidFill>
              </a:rPr>
              <a:t>例）　９０％の場合は、長さを</a:t>
            </a:r>
            <a:r>
              <a:rPr kumimoji="1" lang="en-US" altLang="ja-JP" sz="1400" dirty="0">
                <a:solidFill>
                  <a:schemeClr val="tx1"/>
                </a:solidFill>
              </a:rPr>
              <a:t>9.0cm</a:t>
            </a:r>
            <a:r>
              <a:rPr kumimoji="1" lang="ja-JP" altLang="en-US" sz="1400">
                <a:solidFill>
                  <a:schemeClr val="tx1"/>
                </a:solidFill>
              </a:rPr>
              <a:t>に。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pPr indent="711200">
              <a:lnSpc>
                <a:spcPct val="150000"/>
              </a:lnSpc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24242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７５％の場合は、長さを</a:t>
            </a:r>
            <a:r>
              <a:rPr lang="en-US" altLang="ja-JP" sz="1400" dirty="0">
                <a:solidFill>
                  <a:srgbClr val="424242"/>
                </a:solidFill>
                <a:latin typeface="Calibri"/>
                <a:ea typeface="ＭＳ Ｐゴシック" panose="020B0600070205080204" pitchFamily="34" charset="-128"/>
              </a:rPr>
              <a:t>7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24242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.5cm</a:t>
            </a: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24242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に。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19390EC-587F-C289-35D3-88F20ADB9B83}"/>
              </a:ext>
            </a:extLst>
          </p:cNvPr>
          <p:cNvSpPr txBox="1"/>
          <p:nvPr/>
        </p:nvSpPr>
        <p:spPr>
          <a:xfrm>
            <a:off x="316261" y="1131802"/>
            <a:ext cx="4798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+mj-ea"/>
                <a:ea typeface="+mj-ea"/>
              </a:rPr>
              <a:t>Q.</a:t>
            </a:r>
            <a:r>
              <a:rPr kumimoji="1" lang="ja-JP" altLang="en-US" sz="2400">
                <a:latin typeface="+mj-ea"/>
                <a:ea typeface="+mj-ea"/>
              </a:rPr>
              <a:t>このグラフは使いやすいですか？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7EF30F31-AE7C-E220-B0F4-5BE2AEC55C6A}"/>
              </a:ext>
            </a:extLst>
          </p:cNvPr>
          <p:cNvSpPr txBox="1"/>
          <p:nvPr/>
        </p:nvSpPr>
        <p:spPr>
          <a:xfrm>
            <a:off x="4459173" y="83557"/>
            <a:ext cx="32736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latin typeface="+mj-ea"/>
                <a:ea typeface="+mj-ea"/>
              </a:rPr>
              <a:t>Part1</a:t>
            </a:r>
            <a:r>
              <a:rPr kumimoji="1" lang="ja-JP" altLang="en-US" sz="3600" b="1">
                <a:latin typeface="+mj-ea"/>
                <a:ea typeface="+mj-ea"/>
              </a:rPr>
              <a:t>　棒グラフ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01200589-412E-8BE6-470A-A20158872928}"/>
              </a:ext>
            </a:extLst>
          </p:cNvPr>
          <p:cNvCxnSpPr>
            <a:cxnSpLocks/>
          </p:cNvCxnSpPr>
          <p:nvPr/>
        </p:nvCxnSpPr>
        <p:spPr>
          <a:xfrm>
            <a:off x="684741" y="836712"/>
            <a:ext cx="10857140" cy="0"/>
          </a:xfrm>
          <a:prstGeom prst="line">
            <a:avLst/>
          </a:prstGeom>
          <a:ln w="57150" cap="rnd">
            <a:solidFill>
              <a:srgbClr val="538CFF">
                <a:alpha val="52000"/>
              </a:srgb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32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C75C1D-2B95-CACB-0EC2-F3BB0646C8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8D13C662-7156-94D3-6EFE-0803AB2F29D2}"/>
              </a:ext>
            </a:extLst>
          </p:cNvPr>
          <p:cNvSpPr/>
          <p:nvPr/>
        </p:nvSpPr>
        <p:spPr>
          <a:xfrm>
            <a:off x="7104112" y="1628800"/>
            <a:ext cx="4660928" cy="4855894"/>
          </a:xfrm>
          <a:prstGeom prst="roundRect">
            <a:avLst>
              <a:gd name="adj" fmla="val 20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algn="ctr">
              <a:lnSpc>
                <a:spcPct val="150000"/>
              </a:lnSpc>
            </a:pPr>
            <a:r>
              <a:rPr lang="en-US" altLang="ja-JP" sz="2800" dirty="0">
                <a:solidFill>
                  <a:schemeClr val="tx1"/>
                </a:solidFill>
              </a:rPr>
              <a:t>Memo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kumimoji="1"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>
                <a:solidFill>
                  <a:schemeClr val="tx1"/>
                </a:solidFill>
              </a:rPr>
              <a:t>アンケートの回答結果を比較表示するグラフ</a:t>
            </a:r>
            <a:r>
              <a:rPr lang="ja-JP" altLang="en-US">
                <a:solidFill>
                  <a:schemeClr val="tx1"/>
                </a:solidFill>
              </a:rPr>
              <a:t>等に</a:t>
            </a:r>
            <a:r>
              <a:rPr kumimoji="1" lang="ja-JP" altLang="en-US">
                <a:solidFill>
                  <a:schemeClr val="tx1"/>
                </a:solidFill>
              </a:rPr>
              <a:t>適しています。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>
                <a:solidFill>
                  <a:schemeClr val="tx1"/>
                </a:solidFill>
              </a:rPr>
              <a:t>色はお好みで変更してください。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>
                <a:solidFill>
                  <a:schemeClr val="tx1"/>
                </a:solidFill>
              </a:rPr>
              <a:t>数値に合わせて色付き棒グラフの長さを調整してください。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indent="314325">
              <a:lnSpc>
                <a:spcPct val="150000"/>
              </a:lnSpc>
            </a:pPr>
            <a:r>
              <a:rPr kumimoji="1" lang="ja-JP" altLang="en-US" sz="1400">
                <a:solidFill>
                  <a:schemeClr val="tx1"/>
                </a:solidFill>
              </a:rPr>
              <a:t>例）　８０％の場合は、１８０</a:t>
            </a:r>
            <a:r>
              <a:rPr kumimoji="1" lang="en-US" altLang="ja-JP" sz="1400" dirty="0">
                <a:solidFill>
                  <a:schemeClr val="tx1"/>
                </a:solidFill>
              </a:rPr>
              <a:t>×</a:t>
            </a:r>
            <a:r>
              <a:rPr kumimoji="1" lang="ja-JP" altLang="en-US" sz="1400">
                <a:solidFill>
                  <a:schemeClr val="tx1"/>
                </a:solidFill>
              </a:rPr>
              <a:t>０．８　＝</a:t>
            </a:r>
            <a:r>
              <a:rPr kumimoji="1" lang="ja-JP" altLang="en-US" sz="1400">
                <a:solidFill>
                  <a:srgbClr val="538CFF"/>
                </a:solidFill>
              </a:rPr>
              <a:t>１４４</a:t>
            </a:r>
            <a:r>
              <a:rPr kumimoji="1" lang="en-US" altLang="ja-JP" sz="1400" dirty="0">
                <a:solidFill>
                  <a:srgbClr val="538CFF"/>
                </a:solidFill>
              </a:rPr>
              <a:t>°</a:t>
            </a:r>
            <a:r>
              <a:rPr kumimoji="1" lang="ja-JP" altLang="en-US" sz="1000">
                <a:solidFill>
                  <a:srgbClr val="538CFF"/>
                </a:solidFill>
              </a:rPr>
              <a:t>（回転）</a:t>
            </a:r>
            <a:endParaRPr kumimoji="1" lang="en-US" altLang="ja-JP" sz="1400" dirty="0">
              <a:solidFill>
                <a:srgbClr val="538CFF"/>
              </a:solidFill>
            </a:endParaRPr>
          </a:p>
          <a:p>
            <a:pPr indent="711200">
              <a:lnSpc>
                <a:spcPct val="150000"/>
              </a:lnSpc>
            </a:pP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24242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３２％の場合は、１８０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424242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×</a:t>
            </a:r>
            <a:r>
              <a:rPr kumimoji="1" lang="ja-JP" altLang="en-US" sz="1400" b="0" i="0" u="none" strike="noStrike" kern="1200" cap="none" spc="0" normalizeH="0" baseline="0" noProof="0">
                <a:ln>
                  <a:noFill/>
                </a:ln>
                <a:solidFill>
                  <a:srgbClr val="424242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０．３２＝</a:t>
            </a:r>
            <a:r>
              <a:rPr lang="ja-JP" altLang="en-US" sz="1400">
                <a:solidFill>
                  <a:srgbClr val="538CFF"/>
                </a:solidFill>
                <a:latin typeface="Calibri"/>
                <a:ea typeface="ＭＳ Ｐゴシック" panose="020B0600070205080204" pitchFamily="34" charset="-128"/>
              </a:rPr>
              <a:t>５７</a:t>
            </a:r>
            <a:r>
              <a:rPr lang="en-US" altLang="ja-JP" sz="1400" dirty="0">
                <a:solidFill>
                  <a:srgbClr val="538CFF"/>
                </a:solidFill>
                <a:latin typeface="Calibri"/>
                <a:ea typeface="ＭＳ Ｐゴシック" panose="020B0600070205080204" pitchFamily="34" charset="-128"/>
              </a:rPr>
              <a:t>.</a:t>
            </a:r>
            <a:r>
              <a:rPr lang="ja-JP" altLang="en-US" sz="1400">
                <a:solidFill>
                  <a:srgbClr val="538CFF"/>
                </a:solidFill>
                <a:latin typeface="Calibri"/>
                <a:ea typeface="ＭＳ Ｐゴシック" panose="020B0600070205080204" pitchFamily="34" charset="-128"/>
              </a:rPr>
              <a:t>６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srgbClr val="538CFF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°</a:t>
            </a:r>
            <a:r>
              <a:rPr kumimoji="1" lang="ja-JP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538CFF"/>
                </a:solidFill>
                <a:effectLst/>
                <a:uLnTx/>
                <a:uFillTx/>
                <a:latin typeface="Calibri"/>
                <a:ea typeface="ＭＳ Ｐゴシック" panose="020B0600070205080204" pitchFamily="34" charset="-128"/>
                <a:cs typeface="+mn-cs"/>
              </a:rPr>
              <a:t>（回転）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32D0CF-4533-9036-8B54-408F1456BF0F}"/>
              </a:ext>
            </a:extLst>
          </p:cNvPr>
          <p:cNvSpPr txBox="1"/>
          <p:nvPr/>
        </p:nvSpPr>
        <p:spPr>
          <a:xfrm>
            <a:off x="316261" y="1566625"/>
            <a:ext cx="4017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latin typeface="+mj-ea"/>
                <a:ea typeface="+mj-ea"/>
              </a:rPr>
              <a:t>Q.</a:t>
            </a:r>
            <a:r>
              <a:rPr kumimoji="1" lang="ja-JP" altLang="en-US" sz="2400">
                <a:latin typeface="+mj-ea"/>
                <a:ea typeface="+mj-ea"/>
              </a:rPr>
              <a:t>普段</a:t>
            </a:r>
            <a:r>
              <a:rPr lang="ja-JP" altLang="en-US" sz="2400">
                <a:latin typeface="+mj-ea"/>
                <a:ea typeface="+mj-ea"/>
              </a:rPr>
              <a:t>どの色を使いますか</a:t>
            </a:r>
            <a:r>
              <a:rPr kumimoji="1" lang="ja-JP" altLang="en-US" sz="2400">
                <a:latin typeface="+mj-ea"/>
                <a:ea typeface="+mj-ea"/>
              </a:rPr>
              <a:t>？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EF765D5-9B4B-35FD-78D1-0434C7DB03C3}"/>
              </a:ext>
            </a:extLst>
          </p:cNvPr>
          <p:cNvSpPr txBox="1"/>
          <p:nvPr/>
        </p:nvSpPr>
        <p:spPr>
          <a:xfrm>
            <a:off x="4223532" y="83557"/>
            <a:ext cx="38298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latin typeface="+mj-ea"/>
                <a:ea typeface="+mj-ea"/>
              </a:rPr>
              <a:t>Part</a:t>
            </a:r>
            <a:r>
              <a:rPr kumimoji="1" lang="ja-JP" altLang="en-US" sz="3600" b="1">
                <a:latin typeface="+mj-ea"/>
                <a:ea typeface="+mj-ea"/>
              </a:rPr>
              <a:t>２　半円グラフ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04FBBB56-06A8-E9FC-E5A5-525B9BC8158E}"/>
              </a:ext>
            </a:extLst>
          </p:cNvPr>
          <p:cNvCxnSpPr>
            <a:cxnSpLocks/>
          </p:cNvCxnSpPr>
          <p:nvPr/>
        </p:nvCxnSpPr>
        <p:spPr>
          <a:xfrm>
            <a:off x="684741" y="836712"/>
            <a:ext cx="10857140" cy="0"/>
          </a:xfrm>
          <a:prstGeom prst="line">
            <a:avLst/>
          </a:prstGeom>
          <a:ln w="57150" cap="rnd">
            <a:solidFill>
              <a:srgbClr val="538CFF">
                <a:alpha val="52000"/>
              </a:srgb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5962E2D8-B10C-1371-B24A-7BDD9E98F754}"/>
              </a:ext>
            </a:extLst>
          </p:cNvPr>
          <p:cNvGrpSpPr/>
          <p:nvPr/>
        </p:nvGrpSpPr>
        <p:grpSpPr>
          <a:xfrm rot="8640000">
            <a:off x="590074" y="3104964"/>
            <a:ext cx="2520280" cy="2520280"/>
            <a:chOff x="590074" y="2348880"/>
            <a:chExt cx="2520280" cy="2520280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30" name="フリーフォーム 29">
              <a:extLst>
                <a:ext uri="{FF2B5EF4-FFF2-40B4-BE49-F238E27FC236}">
                  <a16:creationId xmlns:a16="http://schemas.microsoft.com/office/drawing/2014/main" id="{98A722B5-D733-FD21-FB65-C033C43AE0EF}"/>
                </a:ext>
              </a:extLst>
            </p:cNvPr>
            <p:cNvSpPr/>
            <p:nvPr/>
          </p:nvSpPr>
          <p:spPr>
            <a:xfrm>
              <a:off x="590074" y="2348880"/>
              <a:ext cx="2520280" cy="1260140"/>
            </a:xfrm>
            <a:custGeom>
              <a:avLst/>
              <a:gdLst>
                <a:gd name="connsiteX0" fmla="*/ 1260140 w 2520280"/>
                <a:gd name="connsiteY0" fmla="*/ 0 h 1260140"/>
                <a:gd name="connsiteX1" fmla="*/ 2520280 w 2520280"/>
                <a:gd name="connsiteY1" fmla="*/ 1260140 h 1260140"/>
                <a:gd name="connsiteX2" fmla="*/ 2132585 w 2520280"/>
                <a:gd name="connsiteY2" fmla="*/ 1260140 h 1260140"/>
                <a:gd name="connsiteX3" fmla="*/ 1260140 w 2520280"/>
                <a:gd name="connsiteY3" fmla="*/ 387695 h 1260140"/>
                <a:gd name="connsiteX4" fmla="*/ 387695 w 2520280"/>
                <a:gd name="connsiteY4" fmla="*/ 1260140 h 1260140"/>
                <a:gd name="connsiteX5" fmla="*/ 0 w 2520280"/>
                <a:gd name="connsiteY5" fmla="*/ 1260140 h 1260140"/>
                <a:gd name="connsiteX6" fmla="*/ 1260140 w 2520280"/>
                <a:gd name="connsiteY6" fmla="*/ 0 h 1260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20280" h="1260140">
                  <a:moveTo>
                    <a:pt x="1260140" y="0"/>
                  </a:moveTo>
                  <a:cubicBezTo>
                    <a:pt x="1956096" y="0"/>
                    <a:pt x="2520280" y="564184"/>
                    <a:pt x="2520280" y="1260140"/>
                  </a:cubicBezTo>
                  <a:lnTo>
                    <a:pt x="2132585" y="1260140"/>
                  </a:lnTo>
                  <a:cubicBezTo>
                    <a:pt x="2132585" y="778302"/>
                    <a:pt x="1741978" y="387695"/>
                    <a:pt x="1260140" y="387695"/>
                  </a:cubicBezTo>
                  <a:cubicBezTo>
                    <a:pt x="778302" y="387695"/>
                    <a:pt x="387695" y="778302"/>
                    <a:pt x="387695" y="1260140"/>
                  </a:cubicBezTo>
                  <a:lnTo>
                    <a:pt x="0" y="1260140"/>
                  </a:lnTo>
                  <a:cubicBezTo>
                    <a:pt x="0" y="564184"/>
                    <a:pt x="564184" y="0"/>
                    <a:pt x="1260140" y="0"/>
                  </a:cubicBezTo>
                  <a:close/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フリーフォーム 32">
              <a:extLst>
                <a:ext uri="{FF2B5EF4-FFF2-40B4-BE49-F238E27FC236}">
                  <a16:creationId xmlns:a16="http://schemas.microsoft.com/office/drawing/2014/main" id="{C00068A6-C3CA-73FA-77F3-3F4D830BC14A}"/>
                </a:ext>
              </a:extLst>
            </p:cNvPr>
            <p:cNvSpPr/>
            <p:nvPr/>
          </p:nvSpPr>
          <p:spPr>
            <a:xfrm rot="10800000">
              <a:off x="590074" y="3609020"/>
              <a:ext cx="2520280" cy="1260140"/>
            </a:xfrm>
            <a:custGeom>
              <a:avLst/>
              <a:gdLst>
                <a:gd name="connsiteX0" fmla="*/ 1260140 w 2520280"/>
                <a:gd name="connsiteY0" fmla="*/ 0 h 1260140"/>
                <a:gd name="connsiteX1" fmla="*/ 2520280 w 2520280"/>
                <a:gd name="connsiteY1" fmla="*/ 1260140 h 1260140"/>
                <a:gd name="connsiteX2" fmla="*/ 2132585 w 2520280"/>
                <a:gd name="connsiteY2" fmla="*/ 1260140 h 1260140"/>
                <a:gd name="connsiteX3" fmla="*/ 1260140 w 2520280"/>
                <a:gd name="connsiteY3" fmla="*/ 387695 h 1260140"/>
                <a:gd name="connsiteX4" fmla="*/ 387695 w 2520280"/>
                <a:gd name="connsiteY4" fmla="*/ 1260140 h 1260140"/>
                <a:gd name="connsiteX5" fmla="*/ 0 w 2520280"/>
                <a:gd name="connsiteY5" fmla="*/ 1260140 h 1260140"/>
                <a:gd name="connsiteX6" fmla="*/ 1260140 w 2520280"/>
                <a:gd name="connsiteY6" fmla="*/ 0 h 1260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20280" h="1260140">
                  <a:moveTo>
                    <a:pt x="1260140" y="0"/>
                  </a:moveTo>
                  <a:cubicBezTo>
                    <a:pt x="1956096" y="0"/>
                    <a:pt x="2520280" y="564184"/>
                    <a:pt x="2520280" y="1260140"/>
                  </a:cubicBezTo>
                  <a:lnTo>
                    <a:pt x="2132585" y="1260140"/>
                  </a:lnTo>
                  <a:cubicBezTo>
                    <a:pt x="2132585" y="778302"/>
                    <a:pt x="1741978" y="387695"/>
                    <a:pt x="1260140" y="387695"/>
                  </a:cubicBezTo>
                  <a:cubicBezTo>
                    <a:pt x="778302" y="387695"/>
                    <a:pt x="387695" y="778302"/>
                    <a:pt x="387695" y="1260140"/>
                  </a:cubicBezTo>
                  <a:lnTo>
                    <a:pt x="0" y="1260140"/>
                  </a:lnTo>
                  <a:cubicBezTo>
                    <a:pt x="0" y="564184"/>
                    <a:pt x="564184" y="0"/>
                    <a:pt x="1260140" y="0"/>
                  </a:cubicBezTo>
                  <a:close/>
                </a:path>
              </a:pathLst>
            </a:custGeom>
            <a:solidFill>
              <a:srgbClr val="538CF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EBCE973C-A2EF-406B-6F06-D012BE1317E0}"/>
              </a:ext>
            </a:extLst>
          </p:cNvPr>
          <p:cNvSpPr/>
          <p:nvPr/>
        </p:nvSpPr>
        <p:spPr>
          <a:xfrm>
            <a:off x="590074" y="4365104"/>
            <a:ext cx="2520280" cy="15481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16C6CE6-CDD2-ACD2-107E-CBF95173BE03}"/>
              </a:ext>
            </a:extLst>
          </p:cNvPr>
          <p:cNvSpPr txBox="1"/>
          <p:nvPr/>
        </p:nvSpPr>
        <p:spPr>
          <a:xfrm>
            <a:off x="1453836" y="2567873"/>
            <a:ext cx="753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538CFF"/>
                </a:solidFill>
                <a:latin typeface="+mj-ea"/>
                <a:ea typeface="+mj-ea"/>
              </a:rPr>
              <a:t>Blue</a:t>
            </a:r>
            <a:endParaRPr kumimoji="1" lang="ja-JP" altLang="en-US" sz="2400">
              <a:solidFill>
                <a:srgbClr val="538CFF"/>
              </a:solidFill>
              <a:latin typeface="+mj-ea"/>
              <a:ea typeface="+mj-ea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12A8D9A-7E2D-EF51-84E7-19668D2AB07A}"/>
              </a:ext>
            </a:extLst>
          </p:cNvPr>
          <p:cNvSpPr txBox="1"/>
          <p:nvPr/>
        </p:nvSpPr>
        <p:spPr>
          <a:xfrm>
            <a:off x="1288200" y="3681898"/>
            <a:ext cx="11240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>
                <a:solidFill>
                  <a:srgbClr val="538CFF"/>
                </a:solidFill>
                <a:latin typeface="+mj-ea"/>
                <a:ea typeface="+mj-ea"/>
              </a:rPr>
              <a:t>８０</a:t>
            </a:r>
            <a:r>
              <a:rPr lang="ja-JP" altLang="en-US" sz="2400">
                <a:latin typeface="+mj-ea"/>
                <a:ea typeface="+mj-ea"/>
              </a:rPr>
              <a:t>％</a:t>
            </a:r>
            <a:endParaRPr kumimoji="1" lang="ja-JP" altLang="en-US" sz="3600">
              <a:latin typeface="+mj-ea"/>
              <a:ea typeface="+mj-ea"/>
            </a:endParaRPr>
          </a:p>
        </p:txBody>
      </p: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C1393C96-8BD7-BFBD-02F0-A902A4AA4079}"/>
              </a:ext>
            </a:extLst>
          </p:cNvPr>
          <p:cNvGrpSpPr/>
          <p:nvPr/>
        </p:nvGrpSpPr>
        <p:grpSpPr>
          <a:xfrm rot="3420000">
            <a:off x="3975530" y="3104964"/>
            <a:ext cx="2520280" cy="2520280"/>
            <a:chOff x="590074" y="2348880"/>
            <a:chExt cx="2520280" cy="2520280"/>
          </a:xfrm>
          <a:scene3d>
            <a:camera prst="orthographicFront">
              <a:rot lat="0" lon="0" rev="0"/>
            </a:camera>
            <a:lightRig rig="threePt" dir="t"/>
          </a:scene3d>
        </p:grpSpPr>
        <p:sp>
          <p:nvSpPr>
            <p:cNvPr id="39" name="フリーフォーム 38">
              <a:extLst>
                <a:ext uri="{FF2B5EF4-FFF2-40B4-BE49-F238E27FC236}">
                  <a16:creationId xmlns:a16="http://schemas.microsoft.com/office/drawing/2014/main" id="{774CD181-4372-68B9-4FF1-50A35FAF7C62}"/>
                </a:ext>
              </a:extLst>
            </p:cNvPr>
            <p:cNvSpPr/>
            <p:nvPr/>
          </p:nvSpPr>
          <p:spPr>
            <a:xfrm>
              <a:off x="590074" y="2348880"/>
              <a:ext cx="2520280" cy="1260140"/>
            </a:xfrm>
            <a:custGeom>
              <a:avLst/>
              <a:gdLst>
                <a:gd name="connsiteX0" fmla="*/ 1260140 w 2520280"/>
                <a:gd name="connsiteY0" fmla="*/ 0 h 1260140"/>
                <a:gd name="connsiteX1" fmla="*/ 2520280 w 2520280"/>
                <a:gd name="connsiteY1" fmla="*/ 1260140 h 1260140"/>
                <a:gd name="connsiteX2" fmla="*/ 2132585 w 2520280"/>
                <a:gd name="connsiteY2" fmla="*/ 1260140 h 1260140"/>
                <a:gd name="connsiteX3" fmla="*/ 1260140 w 2520280"/>
                <a:gd name="connsiteY3" fmla="*/ 387695 h 1260140"/>
                <a:gd name="connsiteX4" fmla="*/ 387695 w 2520280"/>
                <a:gd name="connsiteY4" fmla="*/ 1260140 h 1260140"/>
                <a:gd name="connsiteX5" fmla="*/ 0 w 2520280"/>
                <a:gd name="connsiteY5" fmla="*/ 1260140 h 1260140"/>
                <a:gd name="connsiteX6" fmla="*/ 1260140 w 2520280"/>
                <a:gd name="connsiteY6" fmla="*/ 0 h 1260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20280" h="1260140">
                  <a:moveTo>
                    <a:pt x="1260140" y="0"/>
                  </a:moveTo>
                  <a:cubicBezTo>
                    <a:pt x="1956096" y="0"/>
                    <a:pt x="2520280" y="564184"/>
                    <a:pt x="2520280" y="1260140"/>
                  </a:cubicBezTo>
                  <a:lnTo>
                    <a:pt x="2132585" y="1260140"/>
                  </a:lnTo>
                  <a:cubicBezTo>
                    <a:pt x="2132585" y="778302"/>
                    <a:pt x="1741978" y="387695"/>
                    <a:pt x="1260140" y="387695"/>
                  </a:cubicBezTo>
                  <a:cubicBezTo>
                    <a:pt x="778302" y="387695"/>
                    <a:pt x="387695" y="778302"/>
                    <a:pt x="387695" y="1260140"/>
                  </a:cubicBezTo>
                  <a:lnTo>
                    <a:pt x="0" y="1260140"/>
                  </a:lnTo>
                  <a:cubicBezTo>
                    <a:pt x="0" y="564184"/>
                    <a:pt x="564184" y="0"/>
                    <a:pt x="1260140" y="0"/>
                  </a:cubicBezTo>
                  <a:close/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フリーフォーム 39">
              <a:extLst>
                <a:ext uri="{FF2B5EF4-FFF2-40B4-BE49-F238E27FC236}">
                  <a16:creationId xmlns:a16="http://schemas.microsoft.com/office/drawing/2014/main" id="{6F2B0CAF-A4A2-BDCD-C59E-83D0F86CF3BC}"/>
                </a:ext>
              </a:extLst>
            </p:cNvPr>
            <p:cNvSpPr/>
            <p:nvPr/>
          </p:nvSpPr>
          <p:spPr>
            <a:xfrm rot="10800000">
              <a:off x="590074" y="3609020"/>
              <a:ext cx="2520280" cy="1260140"/>
            </a:xfrm>
            <a:custGeom>
              <a:avLst/>
              <a:gdLst>
                <a:gd name="connsiteX0" fmla="*/ 1260140 w 2520280"/>
                <a:gd name="connsiteY0" fmla="*/ 0 h 1260140"/>
                <a:gd name="connsiteX1" fmla="*/ 2520280 w 2520280"/>
                <a:gd name="connsiteY1" fmla="*/ 1260140 h 1260140"/>
                <a:gd name="connsiteX2" fmla="*/ 2132585 w 2520280"/>
                <a:gd name="connsiteY2" fmla="*/ 1260140 h 1260140"/>
                <a:gd name="connsiteX3" fmla="*/ 1260140 w 2520280"/>
                <a:gd name="connsiteY3" fmla="*/ 387695 h 1260140"/>
                <a:gd name="connsiteX4" fmla="*/ 387695 w 2520280"/>
                <a:gd name="connsiteY4" fmla="*/ 1260140 h 1260140"/>
                <a:gd name="connsiteX5" fmla="*/ 0 w 2520280"/>
                <a:gd name="connsiteY5" fmla="*/ 1260140 h 1260140"/>
                <a:gd name="connsiteX6" fmla="*/ 1260140 w 2520280"/>
                <a:gd name="connsiteY6" fmla="*/ 0 h 1260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520280" h="1260140">
                  <a:moveTo>
                    <a:pt x="1260140" y="0"/>
                  </a:moveTo>
                  <a:cubicBezTo>
                    <a:pt x="1956096" y="0"/>
                    <a:pt x="2520280" y="564184"/>
                    <a:pt x="2520280" y="1260140"/>
                  </a:cubicBezTo>
                  <a:lnTo>
                    <a:pt x="2132585" y="1260140"/>
                  </a:lnTo>
                  <a:cubicBezTo>
                    <a:pt x="2132585" y="778302"/>
                    <a:pt x="1741978" y="387695"/>
                    <a:pt x="1260140" y="387695"/>
                  </a:cubicBezTo>
                  <a:cubicBezTo>
                    <a:pt x="778302" y="387695"/>
                    <a:pt x="387695" y="778302"/>
                    <a:pt x="387695" y="1260140"/>
                  </a:cubicBezTo>
                  <a:lnTo>
                    <a:pt x="0" y="1260140"/>
                  </a:lnTo>
                  <a:cubicBezTo>
                    <a:pt x="0" y="564184"/>
                    <a:pt x="564184" y="0"/>
                    <a:pt x="126014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8EA9773-6A96-522C-B5C4-F0892F1B6BA7}"/>
              </a:ext>
            </a:extLst>
          </p:cNvPr>
          <p:cNvSpPr/>
          <p:nvPr/>
        </p:nvSpPr>
        <p:spPr>
          <a:xfrm>
            <a:off x="3975530" y="4365104"/>
            <a:ext cx="2520280" cy="15481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AC7C4A0-C630-DFCD-3C20-4544D17B3DC5}"/>
              </a:ext>
            </a:extLst>
          </p:cNvPr>
          <p:cNvSpPr txBox="1"/>
          <p:nvPr/>
        </p:nvSpPr>
        <p:spPr>
          <a:xfrm>
            <a:off x="4737574" y="2567873"/>
            <a:ext cx="9637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>
                <a:solidFill>
                  <a:srgbClr val="0DCF9B"/>
                </a:solidFill>
                <a:latin typeface="+mj-ea"/>
                <a:ea typeface="+mj-ea"/>
              </a:rPr>
              <a:t>Green</a:t>
            </a:r>
            <a:endParaRPr kumimoji="1" lang="ja-JP" altLang="en-US" sz="2400">
              <a:solidFill>
                <a:srgbClr val="0DCF9B"/>
              </a:solidFill>
              <a:latin typeface="+mj-ea"/>
              <a:ea typeface="+mj-ea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9E7E46BA-23AC-2C97-BFBF-A89EA6D478A5}"/>
              </a:ext>
            </a:extLst>
          </p:cNvPr>
          <p:cNvSpPr txBox="1"/>
          <p:nvPr/>
        </p:nvSpPr>
        <p:spPr>
          <a:xfrm>
            <a:off x="4673656" y="3681898"/>
            <a:ext cx="11240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>
                <a:solidFill>
                  <a:srgbClr val="0DCF9B"/>
                </a:solidFill>
                <a:latin typeface="+mj-ea"/>
                <a:ea typeface="+mj-ea"/>
              </a:rPr>
              <a:t>３２</a:t>
            </a:r>
            <a:r>
              <a:rPr lang="ja-JP" altLang="en-US" sz="2400">
                <a:latin typeface="+mj-ea"/>
                <a:ea typeface="+mj-ea"/>
              </a:rPr>
              <a:t>％</a:t>
            </a:r>
            <a:endParaRPr kumimoji="1" lang="ja-JP" altLang="en-US" sz="360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86247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D2429E-6147-E69C-86E4-841F93D69F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A2F47B5-75B4-D0D3-AAAC-C9AEB71B17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00293590"/>
              </p:ext>
            </p:extLst>
          </p:nvPr>
        </p:nvGraphicFramePr>
        <p:xfrm>
          <a:off x="1124600" y="1599591"/>
          <a:ext cx="4673081" cy="3895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8F0D08F0-4580-A695-FFAF-8A868D1AF87C}"/>
              </a:ext>
            </a:extLst>
          </p:cNvPr>
          <p:cNvSpPr/>
          <p:nvPr/>
        </p:nvSpPr>
        <p:spPr>
          <a:xfrm>
            <a:off x="7104112" y="1628800"/>
            <a:ext cx="4660928" cy="4855894"/>
          </a:xfrm>
          <a:prstGeom prst="roundRect">
            <a:avLst>
              <a:gd name="adj" fmla="val 2037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tlCol="0" anchor="ctr"/>
          <a:lstStyle/>
          <a:p>
            <a:pPr algn="ctr">
              <a:lnSpc>
                <a:spcPct val="150000"/>
              </a:lnSpc>
            </a:pPr>
            <a:r>
              <a:rPr lang="en-US" altLang="ja-JP" sz="2800" dirty="0">
                <a:solidFill>
                  <a:schemeClr val="tx1"/>
                </a:solidFill>
              </a:rPr>
              <a:t>Memo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algn="ctr">
              <a:lnSpc>
                <a:spcPct val="150000"/>
              </a:lnSpc>
            </a:pPr>
            <a:endParaRPr kumimoji="1"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>
                <a:solidFill>
                  <a:schemeClr val="tx1"/>
                </a:solidFill>
              </a:rPr>
              <a:t>メモリ</a:t>
            </a:r>
            <a:r>
              <a:rPr kumimoji="1" lang="ja-JP" altLang="en-US">
                <a:solidFill>
                  <a:schemeClr val="tx1"/>
                </a:solidFill>
              </a:rPr>
              <a:t>を表示することで少しデザイン性が増します。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endParaRPr kumimoji="1"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kumimoji="1" lang="ja-JP" altLang="en-US">
                <a:solidFill>
                  <a:schemeClr val="tx1"/>
                </a:solidFill>
              </a:rPr>
              <a:t>色はお好みで変更してください。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>
              <a:lnSpc>
                <a:spcPct val="150000"/>
              </a:lnSpc>
            </a:pPr>
            <a:r>
              <a:rPr lang="ja-JP" altLang="en-US">
                <a:solidFill>
                  <a:schemeClr val="tx1"/>
                </a:solidFill>
              </a:rPr>
              <a:t>　　</a:t>
            </a:r>
            <a:r>
              <a:rPr lang="ja-JP" altLang="en-US" sz="1200">
                <a:solidFill>
                  <a:schemeClr val="tx1"/>
                </a:solidFill>
              </a:rPr>
              <a:t>（強調したいデータの色を濃くするとメリハリが生まれます）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ja-JP" dirty="0">
              <a:solidFill>
                <a:schemeClr val="tx1"/>
              </a:solidFill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>
                <a:solidFill>
                  <a:schemeClr val="tx1"/>
                </a:solidFill>
              </a:rPr>
              <a:t>メモリの数は、グラフ内のデータ編集で行ってください。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D94EB93-BE91-E0EC-295D-0DDFA8DE9717}"/>
              </a:ext>
            </a:extLst>
          </p:cNvPr>
          <p:cNvSpPr txBox="1"/>
          <p:nvPr/>
        </p:nvSpPr>
        <p:spPr>
          <a:xfrm>
            <a:off x="3621604" y="83557"/>
            <a:ext cx="49487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latin typeface="+mj-ea"/>
                <a:ea typeface="+mj-ea"/>
              </a:rPr>
              <a:t>Part</a:t>
            </a:r>
            <a:r>
              <a:rPr lang="ja-JP" altLang="en-US" sz="3600" b="1">
                <a:latin typeface="+mj-ea"/>
                <a:ea typeface="+mj-ea"/>
              </a:rPr>
              <a:t>３</a:t>
            </a:r>
            <a:r>
              <a:rPr kumimoji="1" lang="ja-JP" altLang="en-US" sz="3600" b="1">
                <a:latin typeface="+mj-ea"/>
                <a:ea typeface="+mj-ea"/>
              </a:rPr>
              <a:t>　メモリ型円グラフ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BE2DB167-D6F4-9C1A-D337-9FFE2C9F267A}"/>
              </a:ext>
            </a:extLst>
          </p:cNvPr>
          <p:cNvCxnSpPr>
            <a:cxnSpLocks/>
          </p:cNvCxnSpPr>
          <p:nvPr/>
        </p:nvCxnSpPr>
        <p:spPr>
          <a:xfrm>
            <a:off x="684741" y="836712"/>
            <a:ext cx="10857140" cy="0"/>
          </a:xfrm>
          <a:prstGeom prst="line">
            <a:avLst/>
          </a:prstGeom>
          <a:ln w="57150" cap="rnd">
            <a:solidFill>
              <a:srgbClr val="538CFF">
                <a:alpha val="52000"/>
              </a:srgb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BF4D73F-3B80-0ACC-2BB3-DAECB914C245}"/>
              </a:ext>
            </a:extLst>
          </p:cNvPr>
          <p:cNvSpPr txBox="1"/>
          <p:nvPr/>
        </p:nvSpPr>
        <p:spPr>
          <a:xfrm>
            <a:off x="5031385" y="2996244"/>
            <a:ext cx="14157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>
                <a:solidFill>
                  <a:srgbClr val="538CFF"/>
                </a:solidFill>
                <a:latin typeface="+mj-ea"/>
                <a:ea typeface="+mj-ea"/>
              </a:rPr>
              <a:t>男性社員</a:t>
            </a:r>
            <a:endParaRPr lang="en-US" altLang="ja-JP" sz="2400" dirty="0">
              <a:solidFill>
                <a:srgbClr val="538CFF"/>
              </a:solidFill>
              <a:latin typeface="+mj-ea"/>
              <a:ea typeface="+mj-ea"/>
            </a:endParaRPr>
          </a:p>
          <a:p>
            <a:pPr algn="ctr"/>
            <a:r>
              <a:rPr kumimoji="1" lang="ja-JP" altLang="en-US" sz="4800">
                <a:solidFill>
                  <a:srgbClr val="538CFF"/>
                </a:solidFill>
                <a:latin typeface="+mj-ea"/>
                <a:ea typeface="+mj-ea"/>
              </a:rPr>
              <a:t>４５</a:t>
            </a:r>
            <a:r>
              <a:rPr kumimoji="1" lang="ja-JP" altLang="en-US" sz="2400">
                <a:latin typeface="+mj-ea"/>
                <a:ea typeface="+mj-ea"/>
              </a:rPr>
              <a:t>％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74B8065-2146-E54A-FA37-413B16FB21AB}"/>
              </a:ext>
            </a:extLst>
          </p:cNvPr>
          <p:cNvSpPr txBox="1"/>
          <p:nvPr/>
        </p:nvSpPr>
        <p:spPr>
          <a:xfrm>
            <a:off x="2239402" y="3061458"/>
            <a:ext cx="2188420" cy="11426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600">
                <a:latin typeface="+mj-ea"/>
                <a:ea typeface="+mj-ea"/>
              </a:rPr>
              <a:t>弊社における</a:t>
            </a:r>
            <a:endParaRPr lang="en-US" altLang="ja-JP" sz="1600" dirty="0">
              <a:latin typeface="+mj-ea"/>
              <a:ea typeface="+mj-ea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600">
                <a:latin typeface="+mj-ea"/>
                <a:ea typeface="+mj-ea"/>
              </a:rPr>
              <a:t>男性社員と女性社員の</a:t>
            </a:r>
            <a:endParaRPr kumimoji="1" lang="en-US" altLang="ja-JP" sz="1600" dirty="0">
              <a:latin typeface="+mj-ea"/>
              <a:ea typeface="+mj-ea"/>
            </a:endParaRPr>
          </a:p>
          <a:p>
            <a:pPr algn="ctr">
              <a:lnSpc>
                <a:spcPct val="150000"/>
              </a:lnSpc>
            </a:pPr>
            <a:r>
              <a:rPr kumimoji="1" lang="ja-JP" altLang="en-US" sz="1600">
                <a:latin typeface="+mj-ea"/>
                <a:ea typeface="+mj-ea"/>
              </a:rPr>
              <a:t>割合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E5D629-0BEC-C719-0E20-3E12F83FD6DC}"/>
              </a:ext>
            </a:extLst>
          </p:cNvPr>
          <p:cNvSpPr txBox="1"/>
          <p:nvPr/>
        </p:nvSpPr>
        <p:spPr>
          <a:xfrm>
            <a:off x="317871" y="2996244"/>
            <a:ext cx="141577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2400">
                <a:solidFill>
                  <a:srgbClr val="FF7491"/>
                </a:solidFill>
                <a:latin typeface="+mj-ea"/>
                <a:ea typeface="+mj-ea"/>
              </a:rPr>
              <a:t>女性社員</a:t>
            </a:r>
            <a:endParaRPr lang="en-US" altLang="ja-JP" sz="2400" dirty="0">
              <a:solidFill>
                <a:srgbClr val="FF7491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4800">
                <a:solidFill>
                  <a:srgbClr val="FF7491"/>
                </a:solidFill>
                <a:latin typeface="+mj-ea"/>
                <a:ea typeface="+mj-ea"/>
              </a:rPr>
              <a:t>５</a:t>
            </a:r>
            <a:r>
              <a:rPr kumimoji="1" lang="ja-JP" altLang="en-US" sz="4800">
                <a:solidFill>
                  <a:srgbClr val="FF7491"/>
                </a:solidFill>
                <a:latin typeface="+mj-ea"/>
                <a:ea typeface="+mj-ea"/>
              </a:rPr>
              <a:t>５</a:t>
            </a:r>
            <a:r>
              <a:rPr kumimoji="1" lang="ja-JP" altLang="en-US" sz="2400">
                <a:latin typeface="+mj-ea"/>
                <a:ea typeface="+mj-ea"/>
              </a:rPr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2048377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よく使う色">
      <a:dk1>
        <a:srgbClr val="424242"/>
      </a:dk1>
      <a:lt1>
        <a:srgbClr val="FFFFFF"/>
      </a:lt1>
      <a:dk2>
        <a:srgbClr val="F98288"/>
      </a:dk2>
      <a:lt2>
        <a:srgbClr val="FEAE33"/>
      </a:lt2>
      <a:accent1>
        <a:srgbClr val="FFEDB5"/>
      </a:accent1>
      <a:accent2>
        <a:srgbClr val="9DDF81"/>
      </a:accent2>
      <a:accent3>
        <a:srgbClr val="14CF9B"/>
      </a:accent3>
      <a:accent4>
        <a:srgbClr val="8BCEFA"/>
      </a:accent4>
      <a:accent5>
        <a:srgbClr val="88AEDD"/>
      </a:accent5>
      <a:accent6>
        <a:srgbClr val="B08BCF"/>
      </a:accent6>
      <a:hlink>
        <a:srgbClr val="75D5FF"/>
      </a:hlink>
      <a:folHlink>
        <a:srgbClr val="85DFD0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7333</TotalTime>
  <Words>235</Words>
  <Application>Microsoft Macintosh PowerPoint</Application>
  <PresentationFormat>ワイド画面</PresentationFormat>
  <Paragraphs>50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Kenji Ishida</dc:creator>
  <cp:lastModifiedBy>Kenji Ishida</cp:lastModifiedBy>
  <cp:revision>47</cp:revision>
  <dcterms:created xsi:type="dcterms:W3CDTF">2024-09-02T00:48:54Z</dcterms:created>
  <dcterms:modified xsi:type="dcterms:W3CDTF">2025-01-23T06:50:20Z</dcterms:modified>
</cp:coreProperties>
</file>